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265" r:id="rId3"/>
    <p:sldId id="263" r:id="rId4"/>
    <p:sldId id="262" r:id="rId5"/>
    <p:sldId id="264" r:id="rId6"/>
    <p:sldId id="266" r:id="rId7"/>
    <p:sldId id="267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40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DB29102-64A4-40E4-B7B0-D872B74AB7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33610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09EE2C0-6F5E-42EB-A407-A31025F8B60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71544997-9766-41D3-B56E-30FD63A2FF76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96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11E47E6-E0FA-47C6-A8ED-5D0B5811B1FD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07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A0A642D-B89F-468A-9BDC-0589AA6FCFE8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317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F40F050F-13A4-4068-A973-B2CB3FCCB744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27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AED57-EC0B-4812-B6F8-2532C2F136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8199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1C11E-A201-4245-8815-1F8C4B44D4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19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CFF67-67EF-4951-85B3-939CD3FE0F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874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8302E2-D071-419D-A0BC-5F0F1162F4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10103-E6CA-48BF-ACF2-A6442FDC38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826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7039F-1DEF-471C-9EF3-B2A9752E16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5144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58171-0CE4-4A78-BF8F-84616D895D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7180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89832-44A5-4DA6-8255-A6A8B70F20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978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2AF59-19B9-42B5-9BAB-33847C3B4C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7190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40D0E-2726-4315-9316-1B9E776B0A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3794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9B6DD-E356-444A-B455-97D357FD52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3538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1A955F16-A3FF-4013-9511-AAEE0769DB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5.wmf"/><Relationship Id="rId4" Type="http://schemas.openxmlformats.org/officeDocument/2006/relationships/image" Target="../media/image6.gif"/><Relationship Id="rId9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superpositionstandi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114800"/>
            <a:ext cx="2743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4" descr="destructive_interferen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00" r="12000"/>
          <a:stretch>
            <a:fillRect/>
          </a:stretch>
        </p:blipFill>
        <p:spPr bwMode="auto">
          <a:xfrm>
            <a:off x="228600" y="228600"/>
            <a:ext cx="43434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WordArt 6"/>
          <p:cNvSpPr>
            <a:spLocks noChangeArrowheads="1" noChangeShapeType="1" noTextEdit="1"/>
          </p:cNvSpPr>
          <p:nvPr/>
        </p:nvSpPr>
        <p:spPr bwMode="auto">
          <a:xfrm>
            <a:off x="5410200" y="381000"/>
            <a:ext cx="30956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Interference</a:t>
            </a:r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5029200" y="1295400"/>
            <a:ext cx="381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waves can interfere (add or cancel)</a:t>
            </a:r>
          </a:p>
        </p:txBody>
      </p:sp>
      <p:sp>
        <p:nvSpPr>
          <p:cNvPr id="7174" name="TextBox 1"/>
          <p:cNvSpPr txBox="1">
            <a:spLocks noChangeArrowheads="1"/>
          </p:cNvSpPr>
          <p:nvPr/>
        </p:nvSpPr>
        <p:spPr bwMode="auto">
          <a:xfrm>
            <a:off x="3962400" y="4830763"/>
            <a:ext cx="4191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But one can play more complicated games: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http://www.falstad.com/fourier/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superpositionbea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752600"/>
            <a:ext cx="2743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5029200" y="2286000"/>
            <a:ext cx="2743200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Comic Sans MS" pitchFamily="66" charset="0"/>
              </a:rPr>
              <a:t>“Beats” occur when you add two waves of slightly different frequency.  They will interfere constructively in some areas and destructively in others.</a:t>
            </a:r>
          </a:p>
        </p:txBody>
      </p:sp>
      <p:graphicFrame>
        <p:nvGraphicFramePr>
          <p:cNvPr id="8196" name="Object 7"/>
          <p:cNvGraphicFramePr>
            <a:graphicFrameLocks noChangeAspect="1"/>
          </p:cNvGraphicFramePr>
          <p:nvPr/>
        </p:nvGraphicFramePr>
        <p:xfrm>
          <a:off x="609600" y="685800"/>
          <a:ext cx="6791325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5" imgW="4013200" imgH="863600" progId="Equation.3">
                  <p:embed/>
                </p:oleObj>
              </mc:Choice>
              <mc:Fallback>
                <p:oleObj name="Equation" r:id="rId5" imgW="4013200" imgH="863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685800"/>
                        <a:ext cx="6791325" cy="146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Text Box 8"/>
          <p:cNvSpPr txBox="1">
            <a:spLocks noChangeArrowheads="1"/>
          </p:cNvSpPr>
          <p:nvPr/>
        </p:nvSpPr>
        <p:spPr bwMode="auto">
          <a:xfrm>
            <a:off x="381000" y="152400"/>
            <a:ext cx="640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Interefering waves, generally…</a:t>
            </a:r>
          </a:p>
        </p:txBody>
      </p:sp>
      <p:sp>
        <p:nvSpPr>
          <p:cNvPr id="8198" name="Text Box 9"/>
          <p:cNvSpPr txBox="1">
            <a:spLocks noChangeArrowheads="1"/>
          </p:cNvSpPr>
          <p:nvPr/>
        </p:nvSpPr>
        <p:spPr bwMode="auto">
          <a:xfrm>
            <a:off x="304800" y="4419600"/>
            <a:ext cx="807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Can be interpreted as a sinusoidal envelope:</a:t>
            </a:r>
          </a:p>
        </p:txBody>
      </p:sp>
      <p:graphicFrame>
        <p:nvGraphicFramePr>
          <p:cNvPr id="8199" name="Object 10"/>
          <p:cNvGraphicFramePr>
            <a:graphicFrameLocks noChangeAspect="1"/>
          </p:cNvGraphicFramePr>
          <p:nvPr/>
        </p:nvGraphicFramePr>
        <p:xfrm>
          <a:off x="5562600" y="4267200"/>
          <a:ext cx="2130425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7" imgW="1320227" imgH="431613" progId="Equation.3">
                  <p:embed/>
                </p:oleObj>
              </mc:Choice>
              <mc:Fallback>
                <p:oleObj name="Equation" r:id="rId7" imgW="1320227" imgH="431613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267200"/>
                        <a:ext cx="2130425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Text Box 11"/>
          <p:cNvSpPr txBox="1">
            <a:spLocks noChangeArrowheads="1"/>
          </p:cNvSpPr>
          <p:nvPr/>
        </p:nvSpPr>
        <p:spPr bwMode="auto">
          <a:xfrm>
            <a:off x="152400" y="5181600"/>
            <a:ext cx="807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Modulating a high frequency wave within the envelope:</a:t>
            </a:r>
          </a:p>
        </p:txBody>
      </p:sp>
      <p:graphicFrame>
        <p:nvGraphicFramePr>
          <p:cNvPr id="8201" name="Object 12"/>
          <p:cNvGraphicFramePr>
            <a:graphicFrameLocks noChangeAspect="1"/>
          </p:cNvGraphicFramePr>
          <p:nvPr/>
        </p:nvGraphicFramePr>
        <p:xfrm>
          <a:off x="5943600" y="5029200"/>
          <a:ext cx="3043238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9" imgW="1892300" imgH="431800" progId="Equation.3">
                  <p:embed/>
                </p:oleObj>
              </mc:Choice>
              <mc:Fallback>
                <p:oleObj name="Equation" r:id="rId9" imgW="1892300" imgH="4318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029200"/>
                        <a:ext cx="3043238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4"/>
          <p:cNvGrpSpPr>
            <a:grpSpLocks/>
          </p:cNvGrpSpPr>
          <p:nvPr/>
        </p:nvGrpSpPr>
        <p:grpSpPr bwMode="auto">
          <a:xfrm>
            <a:off x="228600" y="1143000"/>
            <a:ext cx="4876800" cy="3381375"/>
            <a:chOff x="1200" y="672"/>
            <a:chExt cx="3072" cy="2130"/>
          </a:xfrm>
        </p:grpSpPr>
        <p:pic>
          <p:nvPicPr>
            <p:cNvPr id="9235" name="Picture 19" descr="hyperphysics uncertainty principle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672"/>
              <a:ext cx="3072" cy="2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2544" y="768"/>
              <a:ext cx="1632" cy="5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2640" y="2208"/>
              <a:ext cx="1536" cy="5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2640" y="1248"/>
              <a:ext cx="1584" cy="3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39" name="Rectangle 23"/>
            <p:cNvSpPr>
              <a:spLocks noChangeArrowheads="1"/>
            </p:cNvSpPr>
            <p:nvPr/>
          </p:nvSpPr>
          <p:spPr bwMode="auto">
            <a:xfrm>
              <a:off x="1392" y="816"/>
              <a:ext cx="1104" cy="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1676400" y="152400"/>
            <a:ext cx="5943600" cy="9255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ITC Avant Garde Gothic Demi" pitchFamily="34" charset="0"/>
              </a:rPr>
              <a:t>FOURIER THEOREM:  any wave packet can be expressed as a superposition of an infinite number of harmonic waves</a:t>
            </a:r>
          </a:p>
        </p:txBody>
      </p:sp>
      <p:grpSp>
        <p:nvGrpSpPr>
          <p:cNvPr id="9220" name="Group 17"/>
          <p:cNvGrpSpPr>
            <a:grpSpLocks/>
          </p:cNvGrpSpPr>
          <p:nvPr/>
        </p:nvGrpSpPr>
        <p:grpSpPr bwMode="auto">
          <a:xfrm>
            <a:off x="533400" y="4191000"/>
            <a:ext cx="7848600" cy="2546350"/>
            <a:chOff x="336" y="1104"/>
            <a:chExt cx="4944" cy="1604"/>
          </a:xfrm>
        </p:grpSpPr>
        <p:graphicFrame>
          <p:nvGraphicFramePr>
            <p:cNvPr id="9223" name="Object 5"/>
            <p:cNvGraphicFramePr>
              <a:graphicFrameLocks noChangeAspect="1"/>
            </p:cNvGraphicFramePr>
            <p:nvPr/>
          </p:nvGraphicFramePr>
          <p:xfrm>
            <a:off x="1536" y="1584"/>
            <a:ext cx="2568" cy="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48" name="Equation" r:id="rId5" imgW="1625600" imgH="419100" progId="Equation.3">
                    <p:embed/>
                  </p:oleObj>
                </mc:Choice>
                <mc:Fallback>
                  <p:oleObj name="Equation" r:id="rId5" imgW="1625600" imgH="41910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36" y="1584"/>
                          <a:ext cx="2568" cy="6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24" name="Oval 6"/>
            <p:cNvSpPr>
              <a:spLocks noChangeArrowheads="1"/>
            </p:cNvSpPr>
            <p:nvPr/>
          </p:nvSpPr>
          <p:spPr bwMode="auto">
            <a:xfrm>
              <a:off x="1392" y="1680"/>
              <a:ext cx="768" cy="48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25" name="Line 7"/>
            <p:cNvSpPr>
              <a:spLocks noChangeShapeType="1"/>
            </p:cNvSpPr>
            <p:nvPr/>
          </p:nvSpPr>
          <p:spPr bwMode="auto">
            <a:xfrm flipH="1" flipV="1">
              <a:off x="1056" y="1488"/>
              <a:ext cx="432" cy="2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6" name="Text Box 8"/>
            <p:cNvSpPr txBox="1">
              <a:spLocks noChangeArrowheads="1"/>
            </p:cNvSpPr>
            <p:nvPr/>
          </p:nvSpPr>
          <p:spPr bwMode="auto">
            <a:xfrm>
              <a:off x="336" y="1200"/>
              <a:ext cx="912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  <a:latin typeface="Comic Sans MS" pitchFamily="66" charset="0"/>
                </a:rPr>
                <a:t>spatially localized wave group</a:t>
              </a:r>
            </a:p>
          </p:txBody>
        </p:sp>
        <p:sp>
          <p:nvSpPr>
            <p:cNvPr id="9227" name="Oval 9"/>
            <p:cNvSpPr>
              <a:spLocks noChangeArrowheads="1"/>
            </p:cNvSpPr>
            <p:nvPr/>
          </p:nvSpPr>
          <p:spPr bwMode="auto">
            <a:xfrm>
              <a:off x="3072" y="1680"/>
              <a:ext cx="480" cy="48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28" name="Line 10"/>
            <p:cNvSpPr>
              <a:spLocks noChangeShapeType="1"/>
            </p:cNvSpPr>
            <p:nvPr/>
          </p:nvSpPr>
          <p:spPr bwMode="auto">
            <a:xfrm flipH="1">
              <a:off x="3024" y="2112"/>
              <a:ext cx="144" cy="24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Text Box 11"/>
            <p:cNvSpPr txBox="1">
              <a:spLocks noChangeArrowheads="1"/>
            </p:cNvSpPr>
            <p:nvPr/>
          </p:nvSpPr>
          <p:spPr bwMode="auto">
            <a:xfrm>
              <a:off x="2400" y="2304"/>
              <a:ext cx="17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  <a:latin typeface="Comic Sans MS" pitchFamily="66" charset="0"/>
                </a:rPr>
                <a:t>amplitude of wave with wavenumber k=2</a:t>
              </a:r>
              <a:r>
                <a:rPr lang="en-US" altLang="en-US" sz="1800">
                  <a:solidFill>
                    <a:srgbClr val="FF0000"/>
                  </a:solidFill>
                  <a:latin typeface="SymbolPS" pitchFamily="18" charset="2"/>
                </a:rPr>
                <a:t>p</a:t>
              </a:r>
              <a:r>
                <a:rPr lang="en-US" altLang="en-US" sz="1800">
                  <a:solidFill>
                    <a:srgbClr val="FF0000"/>
                  </a:solidFill>
                  <a:latin typeface="Comic Sans MS" pitchFamily="66" charset="0"/>
                </a:rPr>
                <a:t>/</a:t>
              </a:r>
              <a:r>
                <a:rPr lang="en-US" altLang="en-US" sz="1800">
                  <a:solidFill>
                    <a:srgbClr val="FF0000"/>
                  </a:solidFill>
                  <a:latin typeface="SymbolPS" pitchFamily="18" charset="2"/>
                </a:rPr>
                <a:t>l</a:t>
              </a:r>
              <a:r>
                <a:rPr lang="en-US" altLang="en-US" sz="1800">
                  <a:solidFill>
                    <a:srgbClr val="FF0000"/>
                  </a:solidFill>
                  <a:latin typeface="Comic Sans MS" pitchFamily="66" charset="0"/>
                </a:rPr>
                <a:t> </a:t>
              </a:r>
            </a:p>
          </p:txBody>
        </p:sp>
        <p:sp>
          <p:nvSpPr>
            <p:cNvPr id="9230" name="Line 12"/>
            <p:cNvSpPr>
              <a:spLocks noChangeShapeType="1"/>
            </p:cNvSpPr>
            <p:nvPr/>
          </p:nvSpPr>
          <p:spPr bwMode="auto">
            <a:xfrm flipH="1" flipV="1">
              <a:off x="2784" y="1488"/>
              <a:ext cx="240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Text Box 13"/>
            <p:cNvSpPr txBox="1">
              <a:spLocks noChangeArrowheads="1"/>
            </p:cNvSpPr>
            <p:nvPr/>
          </p:nvSpPr>
          <p:spPr bwMode="auto">
            <a:xfrm>
              <a:off x="1344" y="1104"/>
              <a:ext cx="201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  <a:latin typeface="Comic Sans MS" pitchFamily="66" charset="0"/>
                </a:rPr>
                <a:t>adding varying amounts of an infinite number of waves</a:t>
              </a:r>
            </a:p>
          </p:txBody>
        </p:sp>
        <p:sp>
          <p:nvSpPr>
            <p:cNvPr id="9232" name="Oval 14"/>
            <p:cNvSpPr>
              <a:spLocks noChangeArrowheads="1"/>
            </p:cNvSpPr>
            <p:nvPr/>
          </p:nvSpPr>
          <p:spPr bwMode="auto">
            <a:xfrm>
              <a:off x="3504" y="1728"/>
              <a:ext cx="336" cy="336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33" name="Line 15"/>
            <p:cNvSpPr>
              <a:spLocks noChangeShapeType="1"/>
            </p:cNvSpPr>
            <p:nvPr/>
          </p:nvSpPr>
          <p:spPr bwMode="auto">
            <a:xfrm flipV="1">
              <a:off x="3744" y="1536"/>
              <a:ext cx="96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Text Box 16"/>
            <p:cNvSpPr txBox="1">
              <a:spLocks noChangeArrowheads="1"/>
            </p:cNvSpPr>
            <p:nvPr/>
          </p:nvSpPr>
          <p:spPr bwMode="auto">
            <a:xfrm>
              <a:off x="3600" y="1248"/>
              <a:ext cx="16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  <a:latin typeface="Comic Sans MS" pitchFamily="66" charset="0"/>
                </a:rPr>
                <a:t>sinusoidal expression for harmonics</a:t>
              </a:r>
            </a:p>
          </p:txBody>
        </p:sp>
      </p:grpSp>
      <p:sp>
        <p:nvSpPr>
          <p:cNvPr id="9221" name="Text Box 25"/>
          <p:cNvSpPr txBox="1">
            <a:spLocks noChangeArrowheads="1"/>
          </p:cNvSpPr>
          <p:nvPr/>
        </p:nvSpPr>
        <p:spPr bwMode="auto">
          <a:xfrm>
            <a:off x="2362200" y="1295400"/>
            <a:ext cx="28194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 i="1"/>
              <a:t>Adding several waves of different wavelengths together will produce an interference pattern which begins to localize the wave.</a:t>
            </a:r>
          </a:p>
        </p:txBody>
      </p:sp>
      <p:sp>
        <p:nvSpPr>
          <p:cNvPr id="9222" name="Text Box 26"/>
          <p:cNvSpPr txBox="1">
            <a:spLocks noChangeArrowheads="1"/>
          </p:cNvSpPr>
          <p:nvPr/>
        </p:nvSpPr>
        <p:spPr bwMode="auto">
          <a:xfrm>
            <a:off x="5715000" y="1295400"/>
            <a:ext cx="274320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To form a pulse that is zero everywhere outside of a finite spatial range </a:t>
            </a:r>
            <a:r>
              <a:rPr lang="en-US" altLang="en-US" sz="1800">
                <a:latin typeface="SymbolPS" pitchFamily="18" charset="2"/>
              </a:rPr>
              <a:t>D</a:t>
            </a:r>
            <a:r>
              <a:rPr lang="en-US" altLang="en-US" sz="1800"/>
              <a:t>x requires adding together an infinite number of waves with continuously varying wavelengths and amplitudes.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4" descr="pul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962400"/>
            <a:ext cx="2743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13" descr="wave_packe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828800"/>
            <a:ext cx="4762500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04800" y="990600"/>
            <a:ext cx="8610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Comic Sans MS" pitchFamily="66" charset="0"/>
              </a:rPr>
              <a:t>The word “particle” in the phrase “wave-particle duality” suggests that this wave is somewhat localized.</a:t>
            </a:r>
          </a:p>
        </p:txBody>
      </p:sp>
      <p:pic>
        <p:nvPicPr>
          <p:cNvPr id="10245" name="Picture 5" descr="pelec_quant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76400"/>
            <a:ext cx="189865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819400" y="1828800"/>
            <a:ext cx="609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Antique Olive CompactPS" pitchFamily="34" charset="0"/>
              </a:rPr>
              <a:t>How do we describe this mathematically?</a:t>
            </a:r>
          </a:p>
        </p:txBody>
      </p:sp>
      <p:sp>
        <p:nvSpPr>
          <p:cNvPr id="10247" name="WordArt 7"/>
          <p:cNvSpPr>
            <a:spLocks noChangeArrowheads="1" noChangeShapeType="1" noTextEdit="1"/>
          </p:cNvSpPr>
          <p:nvPr/>
        </p:nvSpPr>
        <p:spPr bwMode="auto">
          <a:xfrm>
            <a:off x="304800" y="228600"/>
            <a:ext cx="2543175" cy="6985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21431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WAVE PACKETS</a:t>
            </a:r>
          </a:p>
        </p:txBody>
      </p:sp>
      <p:sp>
        <p:nvSpPr>
          <p:cNvPr id="10248" name="Text Box 11"/>
          <p:cNvSpPr txBox="1">
            <a:spLocks noChangeArrowheads="1"/>
          </p:cNvSpPr>
          <p:nvPr/>
        </p:nvSpPr>
        <p:spPr bwMode="auto">
          <a:xfrm>
            <a:off x="2743200" y="33528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…or this</a:t>
            </a:r>
          </a:p>
        </p:txBody>
      </p:sp>
      <p:sp>
        <p:nvSpPr>
          <p:cNvPr id="10249" name="Text Box 12"/>
          <p:cNvSpPr txBox="1">
            <a:spLocks noChangeArrowheads="1"/>
          </p:cNvSpPr>
          <p:nvPr/>
        </p:nvSpPr>
        <p:spPr bwMode="auto">
          <a:xfrm>
            <a:off x="2819400" y="54864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…or this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8"/>
          <p:cNvGrpSpPr>
            <a:grpSpLocks/>
          </p:cNvGrpSpPr>
          <p:nvPr/>
        </p:nvGrpSpPr>
        <p:grpSpPr bwMode="auto">
          <a:xfrm>
            <a:off x="381000" y="2590800"/>
            <a:ext cx="7843838" cy="2262188"/>
            <a:chOff x="288" y="720"/>
            <a:chExt cx="4941" cy="1425"/>
          </a:xfrm>
        </p:grpSpPr>
        <p:pic>
          <p:nvPicPr>
            <p:cNvPr id="11270" name="Picture 5" descr="uncertainty wave packe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768"/>
              <a:ext cx="4941" cy="13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1" name="Rectangle 6"/>
            <p:cNvSpPr>
              <a:spLocks noChangeArrowheads="1"/>
            </p:cNvSpPr>
            <p:nvPr/>
          </p:nvSpPr>
          <p:spPr bwMode="auto">
            <a:xfrm>
              <a:off x="1632" y="720"/>
              <a:ext cx="2448" cy="5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272" name="Rectangle 7"/>
            <p:cNvSpPr>
              <a:spLocks noChangeArrowheads="1"/>
            </p:cNvSpPr>
            <p:nvPr/>
          </p:nvSpPr>
          <p:spPr bwMode="auto">
            <a:xfrm>
              <a:off x="2112" y="1104"/>
              <a:ext cx="240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1267" name="WordArt 4"/>
          <p:cNvSpPr>
            <a:spLocks noChangeArrowheads="1" noChangeShapeType="1" noTextEdit="1"/>
          </p:cNvSpPr>
          <p:nvPr/>
        </p:nvSpPr>
        <p:spPr bwMode="auto">
          <a:xfrm>
            <a:off x="304800" y="228600"/>
            <a:ext cx="639127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The Uncertainty Principle</a:t>
            </a:r>
          </a:p>
        </p:txBody>
      </p:sp>
      <p:sp>
        <p:nvSpPr>
          <p:cNvPr id="11268" name="Text Box 9"/>
          <p:cNvSpPr txBox="1">
            <a:spLocks noChangeArrowheads="1"/>
          </p:cNvSpPr>
          <p:nvPr/>
        </p:nvSpPr>
        <p:spPr bwMode="auto">
          <a:xfrm>
            <a:off x="228600" y="1066800"/>
            <a:ext cx="7848600" cy="174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/>
              <a:t>Remember our sine wave that went on “forever”?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We knew its momentum very precisely, because the momentum is a function of the frequency, and the frequency was very well defined.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But what is the frequency of our localized wave packet?  We had to add a bunch of waves of different frequencies to produce it.</a:t>
            </a:r>
          </a:p>
        </p:txBody>
      </p:sp>
      <p:sp>
        <p:nvSpPr>
          <p:cNvPr id="11269" name="Text Box 10"/>
          <p:cNvSpPr txBox="1">
            <a:spLocks noChangeArrowheads="1"/>
          </p:cNvSpPr>
          <p:nvPr/>
        </p:nvSpPr>
        <p:spPr bwMode="auto">
          <a:xfrm>
            <a:off x="609600" y="5105400"/>
            <a:ext cx="762000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/>
              <a:t>Consequence:</a:t>
            </a:r>
            <a:r>
              <a:rPr lang="en-US" altLang="en-US" sz="1800"/>
              <a:t>  The more localized the wave packet, the less precisely defined the momentum.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357" y="936173"/>
            <a:ext cx="4013972" cy="2621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804838"/>
            <a:ext cx="4118649" cy="2722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587" y="4038601"/>
            <a:ext cx="3909874" cy="2590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082074" y="4561116"/>
                <a:ext cx="2660537" cy="6288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/>
                              <a:ea typeface="Cambria Math"/>
                            </a:rPr>
                            <m:t>𝝈</m:t>
                          </m:r>
                          <m:r>
                            <m:rPr>
                              <m:nor/>
                            </m:rPr>
                            <a:rPr lang="en-US" sz="3200" b="1" dirty="0"/>
                            <m:t> 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/>
                              <a:ea typeface="Cambria Math"/>
                            </a:rPr>
                            <m:t>𝒙</m:t>
                          </m:r>
                        </m:sub>
                      </m:sSub>
                      <m:sSub>
                        <m:sSubPr>
                          <m:ctrlPr>
                            <a:rPr lang="en-US" sz="32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/>
                              <a:ea typeface="Cambria Math"/>
                            </a:rPr>
                            <m:t>𝝈</m:t>
                          </m:r>
                          <m:r>
                            <m:rPr>
                              <m:nor/>
                            </m:rPr>
                            <a:rPr lang="en-US" sz="3200" b="1" dirty="0"/>
                            <m:t> </m:t>
                          </m:r>
                        </m:e>
                        <m:sub>
                          <m:r>
                            <a:rPr lang="en-US" sz="3200" b="1" i="1" dirty="0" smtClean="0">
                              <a:latin typeface="Cambria Math"/>
                            </a:rPr>
                            <m:t>𝒑</m:t>
                          </m:r>
                        </m:sub>
                      </m:sSub>
                      <m:r>
                        <a:rPr lang="en-US" sz="3200" b="1" i="1" smtClean="0">
                          <a:latin typeface="Cambria Math"/>
                          <a:ea typeface="Cambria Math"/>
                        </a:rPr>
                        <m:t>≥ℏ/</m:t>
                      </m:r>
                      <m:r>
                        <a:rPr lang="en-US" sz="3200" b="1" i="1" smtClean="0">
                          <a:latin typeface="Cambria Math"/>
                          <a:ea typeface="Cambria Math"/>
                        </a:rPr>
                        <m:t>𝟐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074" y="4561116"/>
                <a:ext cx="2660537" cy="62882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1137043" y="300335"/>
            <a:ext cx="71687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Uncertainty Relation for Gaussian </a:t>
            </a:r>
            <a:r>
              <a:rPr lang="en-US" sz="2400" b="1" dirty="0" err="1" smtClean="0"/>
              <a:t>Wavepackets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7447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http://demonstrations.wolfram.com/EvolutionOfAGaussianWavePacket/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447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xample of wave pack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838200"/>
            <a:ext cx="7579895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540" name="Picture 4" descr="Image result for uncertainty principle wave packet anim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912734"/>
            <a:ext cx="2943225" cy="2447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268825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2476</TotalTime>
  <Words>302</Words>
  <Application>Microsoft Office PowerPoint</Application>
  <PresentationFormat>On-screen Show (4:3)</PresentationFormat>
  <Paragraphs>33</Paragraphs>
  <Slides>7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Comic Sans MS</vt:lpstr>
      <vt:lpstr>SymbolPS</vt:lpstr>
      <vt:lpstr>ITC Avant Garde Gothic Demi</vt:lpstr>
      <vt:lpstr>Antique Olive CompactPS</vt:lpstr>
      <vt:lpstr>MT Extra</vt:lpstr>
      <vt:lpstr>Default Design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Chicago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Kara Hoffman</dc:creator>
  <cp:lastModifiedBy>Steven M Anlage</cp:lastModifiedBy>
  <cp:revision>119</cp:revision>
  <dcterms:created xsi:type="dcterms:W3CDTF">2005-02-21T19:13:27Z</dcterms:created>
  <dcterms:modified xsi:type="dcterms:W3CDTF">2017-05-04T01:44:13Z</dcterms:modified>
</cp:coreProperties>
</file>